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5" r:id="rId6"/>
    <p:sldId id="259" r:id="rId7"/>
    <p:sldId id="288" r:id="rId8"/>
    <p:sldId id="294" r:id="rId9"/>
    <p:sldId id="310" r:id="rId10"/>
    <p:sldId id="311" r:id="rId11"/>
    <p:sldId id="308" r:id="rId12"/>
    <p:sldId id="293" r:id="rId13"/>
    <p:sldId id="28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62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9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69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7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18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0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3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9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50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6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7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4B29C-9D1F-3D43-9B6D-1D140C974B20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2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wijs.nl/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egers@groenwelle.nl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25492" y="3791645"/>
            <a:ext cx="353906" cy="3073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6115" y="3761763"/>
            <a:ext cx="4006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Arial"/>
                <a:cs typeface="Arial"/>
              </a:rPr>
              <a:t>Kostprijs</a:t>
            </a:r>
            <a:endParaRPr lang="en-US" sz="3600" b="1" dirty="0">
              <a:latin typeface="Arial"/>
              <a:cs typeface="Arial"/>
            </a:endParaRPr>
          </a:p>
        </p:txBody>
      </p:sp>
      <p:pic>
        <p:nvPicPr>
          <p:cNvPr id="7" name="Picture 6" descr="GroeneWelle_corporate_CMYK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775" y="678550"/>
            <a:ext cx="7095613" cy="2589085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4242" y="3769907"/>
            <a:ext cx="2628900" cy="174307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6114" y="4514467"/>
            <a:ext cx="1216659" cy="137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1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9765" y="810721"/>
            <a:ext cx="6514353" cy="131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n-US" sz="2800" b="1" dirty="0" smtClean="0">
                <a:latin typeface="Arial"/>
                <a:cs typeface="Arial"/>
              </a:rPr>
              <a:t>   </a:t>
            </a:r>
            <a:r>
              <a:rPr lang="en-US" sz="2800" b="1" baseline="0" dirty="0" smtClean="0">
                <a:latin typeface="Arial"/>
                <a:cs typeface="Arial"/>
              </a:rPr>
              <a:t> </a:t>
            </a:r>
            <a:r>
              <a:rPr lang="en-US" sz="4400" b="1" dirty="0" smtClean="0">
                <a:latin typeface="Arial"/>
                <a:cs typeface="Arial"/>
              </a:rPr>
              <a:t>Stage</a:t>
            </a:r>
          </a:p>
          <a:p>
            <a:pPr marL="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 smtClean="0">
              <a:cs typeface="Arial"/>
            </a:endParaRPr>
          </a:p>
          <a:p>
            <a:endParaRPr lang="en-US" sz="1400" b="0" i="0" dirty="0"/>
          </a:p>
        </p:txBody>
      </p:sp>
      <p:sp>
        <p:nvSpPr>
          <p:cNvPr id="2" name="Rechthoek 1"/>
          <p:cNvSpPr/>
          <p:nvPr/>
        </p:nvSpPr>
        <p:spPr>
          <a:xfrm>
            <a:off x="2286000" y="213633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altLang="nl-NL" sz="2800" dirty="0" smtClean="0"/>
              <a:t>BPV en BPV</a:t>
            </a:r>
            <a:endParaRPr lang="nl-NL" altLang="nl-NL" sz="2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765" y="2736081"/>
            <a:ext cx="2782153" cy="278215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736081"/>
            <a:ext cx="4491318" cy="280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2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141313"/>
                </a:solidFill>
                <a:latin typeface="Arial"/>
                <a:cs typeface="Arial"/>
              </a:rPr>
              <a:t>Welkom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01335"/>
            <a:ext cx="9144000" cy="395666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193180" y="2336800"/>
            <a:ext cx="64776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Studenten:</a:t>
            </a:r>
          </a:p>
          <a:p>
            <a:r>
              <a:rPr lang="nl-NL" sz="2800" dirty="0" smtClean="0"/>
              <a:t>PT43D, PT33D, PT33L, PT43L, </a:t>
            </a:r>
            <a:endParaRPr lang="nl-NL" sz="2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247" y="306320"/>
            <a:ext cx="366712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6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444" y="470387"/>
            <a:ext cx="7504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Wat </a:t>
            </a:r>
            <a:r>
              <a:rPr lang="en-US" sz="4400" b="1" dirty="0" err="1" smtClean="0">
                <a:latin typeface="Arial"/>
                <a:cs typeface="Arial"/>
              </a:rPr>
              <a:t>gaan</a:t>
            </a:r>
            <a:r>
              <a:rPr lang="en-US" sz="4400" b="1" dirty="0" smtClean="0">
                <a:latin typeface="Arial"/>
                <a:cs typeface="Arial"/>
              </a:rPr>
              <a:t> we </a:t>
            </a:r>
            <a:r>
              <a:rPr lang="en-US" sz="4400" b="1" dirty="0" err="1" smtClean="0">
                <a:latin typeface="Arial"/>
                <a:cs typeface="Arial"/>
              </a:rPr>
              <a:t>doen</a:t>
            </a:r>
            <a:r>
              <a:rPr lang="en-US" sz="4400" b="1" dirty="0" smtClean="0">
                <a:latin typeface="Arial"/>
                <a:cs typeface="Arial"/>
              </a:rPr>
              <a:t>?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0844" y="2652888"/>
            <a:ext cx="70468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11.00-14.30: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Kostprijs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terugblik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eindverslag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970844" y="1478844"/>
            <a:ext cx="7046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Afronden opdracht kostprijsberekening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60788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Het arrangement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446050" y="1650380"/>
            <a:ext cx="8006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hlinkClick r:id="rId3"/>
              </a:rPr>
              <a:t>www.wikiwijs.nl</a:t>
            </a:r>
            <a:endParaRPr lang="nl-NL" dirty="0" smtClean="0"/>
          </a:p>
          <a:p>
            <a:r>
              <a:rPr lang="nl-NL" dirty="0" smtClean="0"/>
              <a:t>Zoeken: verzamelarrangement</a:t>
            </a:r>
          </a:p>
          <a:p>
            <a:r>
              <a:rPr lang="nl-NL" dirty="0" smtClean="0"/>
              <a:t>Aanklikken: plannen en optimaliseren</a:t>
            </a:r>
          </a:p>
          <a:p>
            <a:r>
              <a:rPr lang="nl-NL" dirty="0" smtClean="0"/>
              <a:t>Periode 13: optimaliseren: kostprijs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36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Waar</a:t>
            </a:r>
            <a:r>
              <a:rPr lang="en-US" sz="3600" b="1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gaat</a:t>
            </a:r>
            <a:r>
              <a:rPr lang="en-US" sz="3600" b="1" dirty="0" smtClean="0">
                <a:solidFill>
                  <a:srgbClr val="141313"/>
                </a:solidFill>
                <a:latin typeface="Arial"/>
                <a:cs typeface="Arial"/>
              </a:rPr>
              <a:t> het om?</a:t>
            </a:r>
            <a:endParaRPr lang="en-US" sz="36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325880" y="1343939"/>
            <a:ext cx="6491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/>
              <a:t>Hoe wordt de prijs bepaald?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Is dit altijd genoeg?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Hoe weet je dit</a:t>
            </a:r>
            <a:r>
              <a:rPr lang="nl-NL" dirty="0" smtClean="0"/>
              <a:t>?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Winst </a:t>
            </a:r>
            <a:r>
              <a:rPr lang="nl-NL" smtClean="0"/>
              <a:t>of verlies?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1405889" y="1838150"/>
            <a:ext cx="64111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1405889" y="2413337"/>
            <a:ext cx="57721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502920" y="3005933"/>
            <a:ext cx="8389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nl-NL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211873" y="2828836"/>
            <a:ext cx="89321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nl-NL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915" y="3021016"/>
            <a:ext cx="2507909" cy="2288917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418" y="3197670"/>
            <a:ext cx="1908048" cy="1908048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643" y="1292431"/>
            <a:ext cx="2372905" cy="282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29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62761" y="401625"/>
            <a:ext cx="5921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/>
                <a:cs typeface="Arial"/>
              </a:rPr>
              <a:t>Terugblik</a:t>
            </a:r>
            <a:r>
              <a:rPr lang="en-US" sz="4400" b="1" dirty="0" smtClean="0">
                <a:latin typeface="Arial"/>
                <a:cs typeface="Arial"/>
              </a:rPr>
              <a:t> 1.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561171" y="1260088"/>
            <a:ext cx="544541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/>
              <a:t>Stap 1: introductie opdracht</a:t>
            </a:r>
          </a:p>
          <a:p>
            <a:pPr marL="742950" lvl="1" indent="-285750">
              <a:buFontTx/>
              <a:buChar char="-"/>
            </a:pPr>
            <a:r>
              <a:rPr lang="nl-NL" dirty="0" smtClean="0"/>
              <a:t>Doel: werken met </a:t>
            </a:r>
            <a:r>
              <a:rPr lang="nl-NL" dirty="0" err="1" smtClean="0"/>
              <a:t>kwingids</a:t>
            </a:r>
            <a:r>
              <a:rPr lang="nl-NL" dirty="0" smtClean="0"/>
              <a:t> en bekendheid met de termen</a:t>
            </a:r>
          </a:p>
          <a:p>
            <a:pPr marL="742950" lvl="1" indent="-285750">
              <a:buFontTx/>
              <a:buChar char="-"/>
            </a:pPr>
            <a:endParaRPr lang="nl-NL" dirty="0" smtClean="0"/>
          </a:p>
          <a:p>
            <a:pPr marL="285750" indent="-285750">
              <a:buFontTx/>
              <a:buChar char="-"/>
            </a:pPr>
            <a:r>
              <a:rPr lang="nl-NL" dirty="0" smtClean="0"/>
              <a:t>Stap 2: gewas en arbeid</a:t>
            </a:r>
          </a:p>
          <a:p>
            <a:pPr marL="742950" lvl="1" indent="-285750">
              <a:buFontTx/>
              <a:buChar char="-"/>
            </a:pPr>
            <a:r>
              <a:rPr lang="nl-NL" dirty="0" smtClean="0"/>
              <a:t>Doel: keuze gewas en % van het bedrijf </a:t>
            </a:r>
          </a:p>
          <a:p>
            <a:pPr marL="742950" lvl="1" indent="-285750">
              <a:buFontTx/>
              <a:buChar char="-"/>
            </a:pPr>
            <a:r>
              <a:rPr lang="nl-NL" dirty="0" smtClean="0"/>
              <a:t>Teelthandelingen in beeld uitgedrukt in manuren: kosten manuren</a:t>
            </a:r>
          </a:p>
          <a:p>
            <a:pPr marL="742950" lvl="1" indent="-285750">
              <a:buFontTx/>
              <a:buChar char="-"/>
            </a:pPr>
            <a:endParaRPr lang="nl-NL" dirty="0" smtClean="0"/>
          </a:p>
          <a:p>
            <a:pPr marL="285750" indent="-285750">
              <a:buFontTx/>
              <a:buChar char="-"/>
            </a:pPr>
            <a:r>
              <a:rPr lang="nl-NL" dirty="0" smtClean="0"/>
              <a:t>Stap 3: kosten vlottende productiemiddelen</a:t>
            </a:r>
          </a:p>
          <a:p>
            <a:pPr marL="742950" lvl="1" indent="-285750">
              <a:buFontTx/>
              <a:buChar char="-"/>
            </a:pPr>
            <a:r>
              <a:rPr lang="nl-NL" dirty="0" smtClean="0"/>
              <a:t>Doel wat wordt er  verbruit en wat zijn de kosten hiervan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096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62761" y="490647"/>
            <a:ext cx="5921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/>
                <a:cs typeface="Arial"/>
              </a:rPr>
              <a:t>Terugblik</a:t>
            </a:r>
            <a:r>
              <a:rPr lang="en-US" sz="4400" b="1" dirty="0" smtClean="0">
                <a:latin typeface="Arial"/>
                <a:cs typeface="Arial"/>
              </a:rPr>
              <a:t> 2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561171" y="1260088"/>
            <a:ext cx="55979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/>
              <a:t>Stap 4: kosten duurzame productiemiddelen</a:t>
            </a:r>
          </a:p>
          <a:p>
            <a:pPr marL="742950" lvl="1" indent="-285750">
              <a:buFontTx/>
              <a:buChar char="-"/>
            </a:pPr>
            <a:r>
              <a:rPr lang="nl-NL" dirty="0" smtClean="0"/>
              <a:t>Doel: Welke machines, werktuigen en apparaten worden gebruikt? </a:t>
            </a:r>
          </a:p>
          <a:p>
            <a:pPr marL="742950" lvl="1" indent="-285750">
              <a:buFontTx/>
              <a:buChar char="-"/>
            </a:pPr>
            <a:r>
              <a:rPr lang="nl-NL" dirty="0" smtClean="0"/>
              <a:t>Bepalen afschrijving (10%)</a:t>
            </a:r>
          </a:p>
          <a:p>
            <a:pPr marL="742950" lvl="1" indent="-285750">
              <a:buFontTx/>
              <a:buChar char="-"/>
            </a:pPr>
            <a:r>
              <a:rPr lang="nl-NL" dirty="0" smtClean="0"/>
              <a:t>Hoeveel ten laste van dit gewas?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Stap 5: grond, gebouwen, installaties</a:t>
            </a:r>
          </a:p>
          <a:p>
            <a:pPr marL="742950" lvl="1" indent="-285750">
              <a:buFontTx/>
              <a:buChar char="-"/>
            </a:pPr>
            <a:r>
              <a:rPr lang="nl-NL" dirty="0" smtClean="0"/>
              <a:t>Doel: waarde bepaling van grond gebouwen en installaties. Daarvan rente berekenen: 1%.</a:t>
            </a:r>
          </a:p>
          <a:p>
            <a:pPr marL="742950" lvl="1" indent="-285750">
              <a:buFontTx/>
              <a:buChar char="-"/>
            </a:pPr>
            <a:r>
              <a:rPr lang="nl-NL" dirty="0" smtClean="0"/>
              <a:t>Hoeveel ten laste van dit gewas?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Stap 6: overige kosten</a:t>
            </a:r>
          </a:p>
          <a:p>
            <a:pPr marL="742950" lvl="1" indent="-285750">
              <a:buFontTx/>
              <a:buChar char="-"/>
            </a:pPr>
            <a:r>
              <a:rPr lang="nl-NL" dirty="0" smtClean="0"/>
              <a:t>Doel: kosten bepalen die extra zijn of onvoorzien.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Stap 7: saldoberekening</a:t>
            </a:r>
          </a:p>
          <a:p>
            <a:pPr marL="742950" lvl="1" indent="-285750">
              <a:buFontTx/>
              <a:buChar char="-"/>
            </a:pPr>
            <a:r>
              <a:rPr lang="nl-NL" dirty="0" smtClean="0"/>
              <a:t>Doel: saldoberekening zoals in </a:t>
            </a:r>
            <a:r>
              <a:rPr lang="nl-NL" dirty="0" err="1" smtClean="0"/>
              <a:t>kwingids</a:t>
            </a:r>
            <a:endParaRPr lang="nl-NL" dirty="0" smtClean="0"/>
          </a:p>
          <a:p>
            <a:pPr marL="742950" lvl="1" indent="-285750">
              <a:buFontTx/>
              <a:buChar char="-"/>
            </a:pPr>
            <a:r>
              <a:rPr lang="nl-NL" dirty="0" smtClean="0"/>
              <a:t>Bepalen opbrengst per m2</a:t>
            </a:r>
          </a:p>
          <a:p>
            <a:pPr marL="742950" lvl="1" indent="-285750">
              <a:buFontTx/>
              <a:buChar char="-"/>
            </a:pPr>
            <a:r>
              <a:rPr lang="nl-NL" dirty="0" smtClean="0"/>
              <a:t>Bepalen kostprijs per m2</a:t>
            </a:r>
          </a:p>
          <a:p>
            <a:pPr marL="742950" lvl="1" indent="-285750">
              <a:buFontTx/>
              <a:buChar char="-"/>
            </a:pPr>
            <a:r>
              <a:rPr lang="nl-NL" dirty="0" smtClean="0"/>
              <a:t>Bepalen kostprijs per stuk of kg.</a:t>
            </a:r>
          </a:p>
          <a:p>
            <a:pPr marL="742950" lvl="1" indent="-285750">
              <a:buFontTx/>
              <a:buChar char="-"/>
            </a:pP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143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/>
                <a:cs typeface="Arial"/>
              </a:rPr>
              <a:t>Eindopdracht</a:t>
            </a:r>
            <a:r>
              <a:rPr lang="en-US" sz="4400" b="1" dirty="0" smtClean="0">
                <a:latin typeface="Arial"/>
                <a:cs typeface="Arial"/>
              </a:rPr>
              <a:t> </a:t>
            </a:r>
            <a:r>
              <a:rPr lang="en-US" sz="4400" b="1" dirty="0" err="1" smtClean="0">
                <a:latin typeface="Arial"/>
                <a:cs typeface="Arial"/>
              </a:rPr>
              <a:t>kostprijs</a:t>
            </a:r>
            <a:endParaRPr lang="en-US" sz="4400" b="1" dirty="0" smtClean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025912" y="2520176"/>
            <a:ext cx="6523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Maak een eind verslag van opdracht 2 t/m 7.</a:t>
            </a:r>
          </a:p>
          <a:p>
            <a:r>
              <a:rPr lang="nl-NL" dirty="0" smtClean="0"/>
              <a:t>Geef aan wat de winst of het verlies is per stuk of per kg.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782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Vragen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  <a:hlinkClick r:id="rId3"/>
              </a:rPr>
              <a:t>segers@groenewelle.nl</a:t>
            </a:r>
            <a:endParaRPr kumimoji="0" lang="nl-NL" altLang="nl-NL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20" y="729587"/>
            <a:ext cx="17335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3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roeneWelle_basis_powerpoint" id="{D03FB467-A1D0-4300-BBE8-0A124230A772}" vid="{E71E72C1-E154-464B-BAF9-E4AD3A855E8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C46ADCC2F05644B7D02251D0B05DD8" ma:contentTypeVersion="0" ma:contentTypeDescription="Een nieuw document maken." ma:contentTypeScope="" ma:versionID="48545e5bcbcfc831ec57747446726b7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a6cb616ae9e357dc57dbe7ea9ea085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A6386E-AE15-41A3-890A-93585505B329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195E094-9BF4-4978-A1EE-BD38981FCA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F0FFB7-4E32-4EFA-A556-ECEA8316DC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GroeneWelle dynamisch netwerk 2 juni</Template>
  <TotalTime>686</TotalTime>
  <Words>258</Words>
  <Application>Microsoft Office PowerPoint</Application>
  <PresentationFormat>Diavoorstelling (4:3)</PresentationFormat>
  <Paragraphs>59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Tahoma</vt:lpstr>
      <vt:lpstr>Times New Roman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laptop</dc:creator>
  <cp:lastModifiedBy>Piet Segers</cp:lastModifiedBy>
  <cp:revision>116</cp:revision>
  <dcterms:created xsi:type="dcterms:W3CDTF">2016-05-29T10:04:13Z</dcterms:created>
  <dcterms:modified xsi:type="dcterms:W3CDTF">2018-03-05T09:02:00Z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0x01010020C46ADCC2F05644B7D02251D0B05DD8</vt:lpwstr>
  </property>
  <property fmtid="{D5CDD505-2E9C-101B-9397-08002B2CF9AE}" pid="3" name="IsMyDocuments">
    <vt:bool>true</vt:bool>
  </property>
</Properties>
</file>